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60" r:id="rId4"/>
    <p:sldId id="269" r:id="rId5"/>
    <p:sldId id="258" r:id="rId6"/>
    <p:sldId id="267" r:id="rId7"/>
    <p:sldId id="261" r:id="rId8"/>
    <p:sldId id="265" r:id="rId9"/>
    <p:sldId id="266" r:id="rId10"/>
    <p:sldId id="268" r:id="rId11"/>
    <p:sldId id="264"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33250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33777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79179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159325" y="2782900"/>
            <a:ext cx="8812200" cy="1031400"/>
          </a:xfrm>
          <a:prstGeom prst="rect">
            <a:avLst/>
          </a:prstGeom>
        </p:spPr>
        <p:txBody>
          <a:bodyPr wrap="square" lIns="91425" tIns="91425" rIns="91425" bIns="91425" anchor="b" anchorCtr="0">
            <a:noAutofit/>
          </a:bodyPr>
          <a:lstStyle/>
          <a:p>
            <a:pPr lvl="0" algn="ctr">
              <a:spcBef>
                <a:spcPts val="0"/>
              </a:spcBef>
              <a:buNone/>
            </a:pPr>
            <a:r>
              <a:rPr lang="en">
                <a:solidFill>
                  <a:srgbClr val="FFFFFF"/>
                </a:solidFill>
              </a:rPr>
              <a:t>Scituate Charter Commission</a:t>
            </a:r>
          </a:p>
        </p:txBody>
      </p:sp>
      <p:sp>
        <p:nvSpPr>
          <p:cNvPr id="55" name="Shape 55"/>
          <p:cNvSpPr txBox="1">
            <a:spLocks noGrp="1"/>
          </p:cNvSpPr>
          <p:nvPr>
            <p:ph type="subTitle" idx="1"/>
          </p:nvPr>
        </p:nvSpPr>
        <p:spPr>
          <a:xfrm>
            <a:off x="475128" y="3814300"/>
            <a:ext cx="8240171" cy="1326958"/>
          </a:xfrm>
          <a:prstGeom prst="rect">
            <a:avLst/>
          </a:prstGeom>
        </p:spPr>
        <p:txBody>
          <a:bodyPr wrap="square" lIns="91425" tIns="91425" rIns="91425" bIns="91425" anchor="t" anchorCtr="0">
            <a:noAutofit/>
          </a:bodyPr>
          <a:lstStyle/>
          <a:p>
            <a:pPr lvl="0" algn="ctr">
              <a:spcBef>
                <a:spcPts val="0"/>
              </a:spcBef>
              <a:buNone/>
            </a:pPr>
            <a:r>
              <a:rPr lang="en" sz="2400" dirty="0">
                <a:solidFill>
                  <a:srgbClr val="FFFFFF"/>
                </a:solidFill>
              </a:rPr>
              <a:t>Monday, November  13, 2017, 6:30 PM</a:t>
            </a:r>
          </a:p>
          <a:p>
            <a:pPr lvl="0" algn="ctr" rtl="0">
              <a:lnSpc>
                <a:spcPct val="115000"/>
              </a:lnSpc>
              <a:spcBef>
                <a:spcPts val="0"/>
              </a:spcBef>
              <a:buNone/>
            </a:pPr>
            <a:r>
              <a:rPr lang="en" sz="2400" dirty="0">
                <a:solidFill>
                  <a:srgbClr val="FFFFFF"/>
                </a:solidFill>
              </a:rPr>
              <a:t>Community House, 546 West Greenville Rd, Scituate, RI 02857  By Sacha Hummel</a:t>
            </a:r>
          </a:p>
        </p:txBody>
      </p:sp>
      <p:pic>
        <p:nvPicPr>
          <p:cNvPr id="56" name="Shape 56" descr="scituate seal.png"/>
          <p:cNvPicPr preferRelativeResize="0"/>
          <p:nvPr/>
        </p:nvPicPr>
        <p:blipFill>
          <a:blip r:embed="rId3">
            <a:alphaModFix/>
          </a:blip>
          <a:stretch>
            <a:fillRect/>
          </a:stretch>
        </p:blipFill>
        <p:spPr>
          <a:xfrm>
            <a:off x="3415538" y="300875"/>
            <a:ext cx="2312925" cy="2312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dirty="0"/>
              <a:t>Budget formation - Richmond</a:t>
            </a:r>
          </a:p>
        </p:txBody>
      </p:sp>
      <p:sp>
        <p:nvSpPr>
          <p:cNvPr id="86" name="Shape 8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dirty="0"/>
              <a:t>Administrator prepares preliminary budget and submits to board of finance.</a:t>
            </a:r>
          </a:p>
          <a:p>
            <a:pPr lvl="0">
              <a:spcBef>
                <a:spcPts val="0"/>
              </a:spcBef>
              <a:buNone/>
            </a:pPr>
            <a:r>
              <a:rPr lang="en" dirty="0"/>
              <a:t>Board of Finance prepares revised budget and gives back to administrator.</a:t>
            </a:r>
          </a:p>
          <a:p>
            <a:pPr lvl="0">
              <a:spcBef>
                <a:spcPts val="0"/>
              </a:spcBef>
              <a:buNone/>
            </a:pPr>
            <a:r>
              <a:rPr lang="en" dirty="0"/>
              <a:t>Administrator prepares final version, submits to council who conduct public hearings.</a:t>
            </a:r>
          </a:p>
          <a:p>
            <a:pPr lvl="0">
              <a:spcBef>
                <a:spcPts val="0"/>
              </a:spcBef>
              <a:buNone/>
            </a:pPr>
            <a:r>
              <a:rPr lang="en" dirty="0"/>
              <a:t>Council prepares budget for submission to financial town meeting. Electors may petition for changes to the submitted budget.</a:t>
            </a:r>
          </a:p>
          <a:p>
            <a:pPr lvl="0">
              <a:spcBef>
                <a:spcPts val="0"/>
              </a:spcBef>
              <a:buNone/>
            </a:pPr>
            <a:r>
              <a:rPr lang="en" dirty="0"/>
              <a:t>Financial town meeting adopts budget.</a:t>
            </a:r>
          </a:p>
        </p:txBody>
      </p:sp>
    </p:spTree>
    <p:extLst>
      <p:ext uri="{BB962C8B-B14F-4D97-AF65-F5344CB8AC3E}">
        <p14:creationId xmlns:p14="http://schemas.microsoft.com/office/powerpoint/2010/main" val="753387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Best practices/Recommendations</a:t>
            </a:r>
          </a:p>
        </p:txBody>
      </p:sp>
      <p:sp>
        <p:nvSpPr>
          <p:cNvPr id="104" name="Shape 104"/>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dirty="0"/>
              <a:t>It would seem the most efficient method of getting a budget is to have department heads meet with either the manager or the council and present and hash out their budget. A preliminary budget is formed, then presented to the public at an open meeting with all deparment heads present to answer questions and defend their budget proposals. The council or budget commission may revise and then adopt a final budget for submission to the financial town meeting.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Charter: Annual Budget</a:t>
            </a:r>
          </a:p>
        </p:txBody>
      </p:sp>
      <p:sp>
        <p:nvSpPr>
          <p:cNvPr id="62" name="Shape 62"/>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dirty="0"/>
              <a:t>Of all aspects of government, the adoption of the budget is one of the most important because of the amount of money involved and the direct effect on the taxpayers.</a:t>
            </a:r>
          </a:p>
          <a:p>
            <a:pPr lvl="0">
              <a:spcBef>
                <a:spcPts val="0"/>
              </a:spcBef>
              <a:buNone/>
            </a:pPr>
            <a:r>
              <a:rPr lang="en" dirty="0"/>
              <a:t>With this being said, the School Department controls about 75% of this budget, and the Town has very limited control over that budget.</a:t>
            </a:r>
          </a:p>
          <a:p>
            <a:pPr lvl="0">
              <a:spcBef>
                <a:spcPts val="0"/>
              </a:spcBef>
              <a:buNone/>
            </a:pPr>
            <a:r>
              <a:rPr lang="en" dirty="0"/>
              <a:t>Because of the amounts of money involved, it is important that the budget process be open and transparent and the voters have a chance to question, change, and adopt a final budget.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Survey of R.I. Municipalities</a:t>
            </a:r>
          </a:p>
        </p:txBody>
      </p:sp>
      <p:sp>
        <p:nvSpPr>
          <p:cNvPr id="80" name="Shape 80"/>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endParaRPr lang="en" dirty="0"/>
          </a:p>
          <a:p>
            <a:pPr lvl="0">
              <a:spcBef>
                <a:spcPts val="0"/>
              </a:spcBef>
              <a:buNone/>
            </a:pPr>
            <a:r>
              <a:rPr lang="en" dirty="0"/>
              <a:t>Looked at Towns close to Scituate population of approximately 10,000 – Barrington, Charlestown, East Greenwich, Exeter, Foster, Glocester, Hopkinton, Jamestown, Little Compton, North Smithfield, Richmond, Warren, West Greenwich. </a:t>
            </a:r>
          </a:p>
          <a:p>
            <a:pPr lvl="0">
              <a:spcBef>
                <a:spcPts val="0"/>
              </a:spcBef>
              <a:buNone/>
            </a:pPr>
            <a:endParaRPr lang="e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830" y="2318648"/>
            <a:ext cx="8520600" cy="572700"/>
          </a:xfrm>
        </p:spPr>
        <p:txBody>
          <a:bodyPr/>
          <a:lstStyle/>
          <a:p>
            <a:r>
              <a:rPr lang="en-US" dirty="0"/>
              <a:t>Towns with Town Council Form of Government</a:t>
            </a:r>
          </a:p>
        </p:txBody>
      </p:sp>
    </p:spTree>
    <p:extLst>
      <p:ext uri="{BB962C8B-B14F-4D97-AF65-F5344CB8AC3E}">
        <p14:creationId xmlns:p14="http://schemas.microsoft.com/office/powerpoint/2010/main" val="3821258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dirty="0"/>
              <a:t>Scituate Annual Budget process</a:t>
            </a:r>
          </a:p>
        </p:txBody>
      </p:sp>
      <p:sp>
        <p:nvSpPr>
          <p:cNvPr id="68" name="Shape 68"/>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dirty="0"/>
              <a:t>Prior to 2016 – Department heads presented their budget to Town Council,  Treasurer and Town Clerk (budget committee) at budget hearings. This group developed the budget and Town Council gave final approval.</a:t>
            </a:r>
          </a:p>
          <a:p>
            <a:pPr lvl="0">
              <a:spcBef>
                <a:spcPts val="0"/>
              </a:spcBef>
              <a:buNone/>
            </a:pPr>
            <a:r>
              <a:rPr lang="en" dirty="0"/>
              <a:t>2017 – Budget committee appointed by the Town Council (includes treasurer and town clerk). Department heads present to budget committee, budget committee develops the budget, Town Council approves.</a:t>
            </a:r>
          </a:p>
          <a:p>
            <a:pPr lvl="0">
              <a:spcBef>
                <a:spcPts val="0"/>
              </a:spcBef>
              <a:buNone/>
            </a:pPr>
            <a:r>
              <a:rPr lang="en" dirty="0"/>
              <a:t>Exeter, Foster and Glocester have the Town Council form of government and develop their budget similarly to Scituate prior to 2016.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830" y="2318648"/>
            <a:ext cx="8520600" cy="572700"/>
          </a:xfrm>
        </p:spPr>
        <p:txBody>
          <a:bodyPr/>
          <a:lstStyle/>
          <a:p>
            <a:r>
              <a:rPr lang="en-US" dirty="0"/>
              <a:t>Towns with Town Manager or Administrator</a:t>
            </a:r>
          </a:p>
        </p:txBody>
      </p:sp>
    </p:spTree>
    <p:extLst>
      <p:ext uri="{BB962C8B-B14F-4D97-AF65-F5344CB8AC3E}">
        <p14:creationId xmlns:p14="http://schemas.microsoft.com/office/powerpoint/2010/main" val="3919214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dirty="0"/>
              <a:t>Budget formation - Barrington</a:t>
            </a:r>
          </a:p>
        </p:txBody>
      </p:sp>
      <p:sp>
        <p:nvSpPr>
          <p:cNvPr id="86" name="Shape 8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dirty="0"/>
              <a:t>The Manager prepares a proposed budget, usually holds hearings with Department heads to review upcoming budget. </a:t>
            </a:r>
          </a:p>
          <a:p>
            <a:pPr lvl="0">
              <a:spcBef>
                <a:spcPts val="0"/>
              </a:spcBef>
              <a:buNone/>
            </a:pPr>
            <a:r>
              <a:rPr lang="en" dirty="0"/>
              <a:t>Budget goes to Town Council who may revise the budget.</a:t>
            </a:r>
          </a:p>
          <a:p>
            <a:pPr lvl="0">
              <a:spcBef>
                <a:spcPts val="0"/>
              </a:spcBef>
              <a:buNone/>
            </a:pPr>
            <a:r>
              <a:rPr lang="en" dirty="0"/>
              <a:t> Council adopts the budget and presents to a committee on appropriations who adopt the budget to present at a public meeting. </a:t>
            </a:r>
          </a:p>
          <a:p>
            <a:pPr lvl="0">
              <a:spcBef>
                <a:spcPts val="0"/>
              </a:spcBef>
              <a:buNone/>
            </a:pPr>
            <a:r>
              <a:rPr lang="en" dirty="0"/>
              <a:t>The Committee on appropriations prepares a final budget which is submitted to the financial town meeting.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dirty="0"/>
              <a:t>Budget formation - Charlestown</a:t>
            </a:r>
          </a:p>
        </p:txBody>
      </p:sp>
      <p:sp>
        <p:nvSpPr>
          <p:cNvPr id="86" name="Shape 8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dirty="0"/>
              <a:t>Departments submit budget to the Town Administrator, who submits to the budget commission. </a:t>
            </a:r>
          </a:p>
          <a:p>
            <a:pPr lvl="0">
              <a:spcBef>
                <a:spcPts val="0"/>
              </a:spcBef>
              <a:buNone/>
            </a:pPr>
            <a:r>
              <a:rPr lang="en" dirty="0"/>
              <a:t>Commission holds meeting on recommended budgt and submits their recommendation to Town Council, who adopts the budget (with any revisions they have). </a:t>
            </a:r>
          </a:p>
          <a:p>
            <a:pPr lvl="0">
              <a:spcBef>
                <a:spcPts val="0"/>
              </a:spcBef>
              <a:buNone/>
            </a:pPr>
            <a:r>
              <a:rPr lang="en" dirty="0"/>
              <a:t>A budget public hearing is held and warrant submitted. </a:t>
            </a:r>
          </a:p>
          <a:p>
            <a:pPr lvl="0">
              <a:spcBef>
                <a:spcPts val="0"/>
              </a:spcBef>
              <a:buNone/>
            </a:pPr>
            <a:r>
              <a:rPr lang="en" dirty="0"/>
              <a:t>After the public hearing , a final budget is prepared for an all-day referendum.</a:t>
            </a:r>
          </a:p>
          <a:p>
            <a:pPr lvl="0">
              <a:spcBef>
                <a:spcPts val="0"/>
              </a:spcBef>
              <a:buNone/>
            </a:pPr>
            <a:r>
              <a:rPr lang="en" dirty="0"/>
              <a:t>Hopkinton is similar to Charlestown in budget formation.</a:t>
            </a:r>
          </a:p>
        </p:txBody>
      </p:sp>
    </p:spTree>
    <p:extLst>
      <p:ext uri="{BB962C8B-B14F-4D97-AF65-F5344CB8AC3E}">
        <p14:creationId xmlns:p14="http://schemas.microsoft.com/office/powerpoint/2010/main" val="703170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dirty="0"/>
              <a:t>Budget formation - Warren</a:t>
            </a:r>
          </a:p>
        </p:txBody>
      </p:sp>
      <p:sp>
        <p:nvSpPr>
          <p:cNvPr id="86" name="Shape 8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dirty="0"/>
              <a:t>Manager prepares and submit budget to Town Council who review, revise, and adopt a preliminary budget. </a:t>
            </a:r>
          </a:p>
          <a:p>
            <a:pPr lvl="0">
              <a:spcBef>
                <a:spcPts val="0"/>
              </a:spcBef>
              <a:buNone/>
            </a:pPr>
            <a:r>
              <a:rPr lang="en" dirty="0"/>
              <a:t>Electors may circulate and submit petitions for budget changes to town council. </a:t>
            </a:r>
          </a:p>
          <a:p>
            <a:pPr lvl="0">
              <a:spcBef>
                <a:spcPts val="0"/>
              </a:spcBef>
              <a:buNone/>
            </a:pPr>
            <a:r>
              <a:rPr lang="en" dirty="0"/>
              <a:t>Council holds two public hearings, first on the preliminary budget, second on the final budget.</a:t>
            </a:r>
          </a:p>
          <a:p>
            <a:pPr lvl="0">
              <a:spcBef>
                <a:spcPts val="0"/>
              </a:spcBef>
              <a:buNone/>
            </a:pPr>
            <a:r>
              <a:rPr lang="en" dirty="0"/>
              <a:t>Town council approves proposed budget for financial town meeting.</a:t>
            </a:r>
          </a:p>
        </p:txBody>
      </p:sp>
    </p:spTree>
    <p:extLst>
      <p:ext uri="{BB962C8B-B14F-4D97-AF65-F5344CB8AC3E}">
        <p14:creationId xmlns:p14="http://schemas.microsoft.com/office/powerpoint/2010/main" val="171417605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651</Words>
  <Application>Microsoft Office PowerPoint</Application>
  <PresentationFormat>On-screen Show (16:9)</PresentationFormat>
  <Paragraphs>40</Paragraphs>
  <Slides>11</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Simple Light</vt:lpstr>
      <vt:lpstr>Scituate Charter Commission</vt:lpstr>
      <vt:lpstr>Charter: Annual Budget</vt:lpstr>
      <vt:lpstr>Survey of R.I. Municipalities</vt:lpstr>
      <vt:lpstr>Towns with Town Council Form of Government</vt:lpstr>
      <vt:lpstr>Scituate Annual Budget process</vt:lpstr>
      <vt:lpstr>Towns with Town Manager or Administrator</vt:lpstr>
      <vt:lpstr>Budget formation - Barrington</vt:lpstr>
      <vt:lpstr>Budget formation - Charlestown</vt:lpstr>
      <vt:lpstr>Budget formation - Warren</vt:lpstr>
      <vt:lpstr>Budget formation - Richmond</vt:lpstr>
      <vt:lpstr>Best practices/Recommendations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Scituate Charter Commission</dc:title>
  <dc:creator>Public</dc:creator>
  <cp:lastModifiedBy>Gloria Taylor</cp:lastModifiedBy>
  <cp:revision>13</cp:revision>
  <cp:lastPrinted>2017-11-09T00:16:25Z</cp:lastPrinted>
  <dcterms:modified xsi:type="dcterms:W3CDTF">2017-11-13T15:09:03Z</dcterms:modified>
</cp:coreProperties>
</file>